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3"/>
  </p:notesMasterIdLst>
  <p:handoutMasterIdLst>
    <p:handoutMasterId r:id="rId44"/>
  </p:handoutMasterIdLst>
  <p:sldIdLst>
    <p:sldId id="603" r:id="rId8"/>
    <p:sldId id="2340" r:id="rId9"/>
    <p:sldId id="739" r:id="rId10"/>
    <p:sldId id="2404" r:id="rId11"/>
    <p:sldId id="2398" r:id="rId12"/>
    <p:sldId id="2441" r:id="rId13"/>
    <p:sldId id="2447" r:id="rId14"/>
    <p:sldId id="2448" r:id="rId15"/>
    <p:sldId id="2449" r:id="rId16"/>
    <p:sldId id="2450" r:id="rId17"/>
    <p:sldId id="2451" r:id="rId18"/>
    <p:sldId id="2452" r:id="rId19"/>
    <p:sldId id="2453" r:id="rId20"/>
    <p:sldId id="2438" r:id="rId21"/>
    <p:sldId id="2446" r:id="rId22"/>
    <p:sldId id="2454" r:id="rId23"/>
    <p:sldId id="2456" r:id="rId24"/>
    <p:sldId id="2457" r:id="rId25"/>
    <p:sldId id="2440" r:id="rId26"/>
    <p:sldId id="2466" r:id="rId27"/>
    <p:sldId id="2460" r:id="rId28"/>
    <p:sldId id="2467" r:id="rId29"/>
    <p:sldId id="2468" r:id="rId30"/>
    <p:sldId id="2470" r:id="rId31"/>
    <p:sldId id="2471" r:id="rId32"/>
    <p:sldId id="2465" r:id="rId33"/>
    <p:sldId id="2469" r:id="rId34"/>
    <p:sldId id="2462" r:id="rId35"/>
    <p:sldId id="2461" r:id="rId36"/>
    <p:sldId id="2464" r:id="rId37"/>
    <p:sldId id="2463" r:id="rId38"/>
    <p:sldId id="2459" r:id="rId39"/>
    <p:sldId id="2397" r:id="rId40"/>
    <p:sldId id="2458" r:id="rId41"/>
    <p:sldId id="582" r:id="rId4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2023/12/17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2.13255" TargetMode="External"/><Relationship Id="rId2" Type="http://schemas.openxmlformats.org/officeDocument/2006/relationships/hyperlink" Target="https://arxiv.org/abs/1902.00751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arxiv.org/abs/2106.09685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3EFC232-2AF9-594C-9F7C-83147D36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1FE0C7-4C9D-BE40-BEF6-C834BB325CD5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65961D5E-B47A-AF49-8616-B6079AC0F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D2AEC4D-0159-9342-9ABB-07E97EC29C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75842367-4778-6B4B-898B-04B5908E032E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微调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FE7EF61A-A497-BD49-935C-25E9884F9FCB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9710199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dirty="0">
                <a:solidFill>
                  <a:schemeClr val="tx2"/>
                </a:solidFill>
                <a:latin typeface="Gill Sans MT" panose="020B0502020104020203" pitchFamily="34" charset="0"/>
              </a:rPr>
              <a:t>微调算法 </a:t>
            </a:r>
            <a:r>
              <a:rPr lang="en-US" altLang="zh-CN" sz="11500" dirty="0">
                <a:solidFill>
                  <a:schemeClr val="tx2"/>
                </a:solidFill>
                <a:latin typeface="Gill Sans MT" panose="020B0502020104020203" pitchFamily="34" charset="0"/>
              </a:rPr>
              <a:t>1</a:t>
            </a:r>
            <a:endParaRPr lang="zh-CN" altLang="en-US" sz="138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1FC0E1E-2BAF-3D42-AFA3-3BF1B38D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Transfer Learning Works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30AD87-0EDE-7941-B416-53A8353586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使用一个简单的神经网络来进行训练，分类输入的车辆是汽车 </a:t>
            </a:r>
            <a:r>
              <a:rPr lang="en-US" altLang="zh-CN" dirty="0"/>
              <a:t>Car</a:t>
            </a:r>
            <a:r>
              <a:rPr lang="zh-CN" altLang="en-US" dirty="0"/>
              <a:t> 还是自行车 </a:t>
            </a:r>
            <a:r>
              <a:rPr lang="en-US" altLang="zh-CN" dirty="0"/>
              <a:t>Bike</a:t>
            </a:r>
            <a:r>
              <a:rPr lang="zh-CN" altLang="en-US" dirty="0"/>
              <a:t>。但假设目前手头上的数据非常有限，我们不想浪费太多时间重新训练。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C47412-BEC7-594F-B20F-F4E681A0C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5" b="10536"/>
          <a:stretch/>
        </p:blipFill>
        <p:spPr>
          <a:xfrm>
            <a:off x="623635" y="3111059"/>
            <a:ext cx="10977453" cy="30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92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A394D1-9212-9440-B1A7-444A6ACC1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5" b="10536"/>
          <a:stretch/>
        </p:blipFill>
        <p:spPr>
          <a:xfrm>
            <a:off x="623635" y="3111059"/>
            <a:ext cx="10977453" cy="307953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1FC0E1E-2BAF-3D42-AFA3-3BF1B38D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Transfer Learning Works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30AD87-0EDE-7941-B416-53A8353586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该例子网络分为两个部分：</a:t>
            </a:r>
            <a:r>
              <a:rPr lang="zh-CN" altLang="en-US" b="1" dirty="0"/>
              <a:t>前面 </a:t>
            </a:r>
            <a:r>
              <a:rPr lang="en-US" altLang="zh-CN" b="1" dirty="0"/>
              <a:t>CNN</a:t>
            </a:r>
            <a:r>
              <a:rPr lang="zh-CN" altLang="en-US" b="1" dirty="0"/>
              <a:t> </a:t>
            </a:r>
            <a:r>
              <a:rPr lang="en-US" altLang="zh-CN" b="1" dirty="0"/>
              <a:t>Backbone</a:t>
            </a:r>
            <a:r>
              <a:rPr lang="zh-CN" altLang="en-US" b="1" dirty="0"/>
              <a:t> 和后面 </a:t>
            </a:r>
            <a:r>
              <a:rPr lang="en-US" altLang="zh-CN" b="1" dirty="0"/>
              <a:t>Full</a:t>
            </a:r>
            <a:r>
              <a:rPr lang="zh-CN" altLang="en-US" b="1" dirty="0"/>
              <a:t> </a:t>
            </a:r>
            <a:r>
              <a:rPr lang="en-US" altLang="zh-CN" b="1" dirty="0"/>
              <a:t>Connection</a:t>
            </a:r>
            <a:r>
              <a:rPr lang="zh-CN" altLang="en-US" b="1" dirty="0"/>
              <a:t> 全连接层</a:t>
            </a:r>
            <a:r>
              <a:rPr lang="zh-CN" altLang="en-US" dirty="0"/>
              <a:t>。</a:t>
            </a:r>
            <a:r>
              <a:rPr lang="en-US" altLang="zh-CN" dirty="0"/>
              <a:t>CNN</a:t>
            </a:r>
            <a:r>
              <a:rPr lang="zh-CN" altLang="en-US" dirty="0"/>
              <a:t> 层提取图像特征的高维表示，然后由全连接层使用高维特征对图像进行分类。</a:t>
            </a:r>
            <a:endParaRPr lang="en-US" altLang="zh-CN" dirty="0"/>
          </a:p>
          <a:p>
            <a:r>
              <a:rPr lang="zh-CN" altLang="en-US" dirty="0"/>
              <a:t>迁移学习可以使用在类似的分类问题上训练的任意 </a:t>
            </a:r>
            <a:r>
              <a:rPr lang="en-US" altLang="zh-CN" dirty="0"/>
              <a:t>CNN</a:t>
            </a:r>
            <a:r>
              <a:rPr lang="zh-CN" altLang="en-US" dirty="0"/>
              <a:t> 网络，并将其用作于新任务。</a:t>
            </a:r>
          </a:p>
        </p:txBody>
      </p:sp>
    </p:spTree>
    <p:extLst>
      <p:ext uri="{BB962C8B-B14F-4D97-AF65-F5344CB8AC3E}">
        <p14:creationId xmlns:p14="http://schemas.microsoft.com/office/powerpoint/2010/main" val="37625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27BE0E-44F2-014A-9689-3E2FE3DE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Transfer Learning Works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8E668E-5804-A240-AE92-5ED6D3FFE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760696" cy="4994910"/>
          </a:xfrm>
        </p:spPr>
        <p:txBody>
          <a:bodyPr/>
          <a:lstStyle/>
          <a:p>
            <a:r>
              <a:rPr lang="zh-CN" altLang="en-US" dirty="0"/>
              <a:t>使用迁移学习，通过预先训练好的模型权来进行分类</a:t>
            </a:r>
            <a:endParaRPr lang="en-US" altLang="zh-CN" dirty="0"/>
          </a:p>
          <a:p>
            <a:r>
              <a:rPr lang="zh-CN" altLang="en-US" dirty="0"/>
              <a:t>例子中冻结了 </a:t>
            </a:r>
            <a:r>
              <a:rPr lang="en-US" altLang="zh-CN" dirty="0"/>
              <a:t>CNN</a:t>
            </a:r>
            <a:r>
              <a:rPr lang="zh-CN" altLang="en-US" dirty="0"/>
              <a:t> 前两层，让后两层 </a:t>
            </a:r>
            <a:r>
              <a:rPr lang="en-US" altLang="zh-CN" dirty="0"/>
              <a:t>CNN</a:t>
            </a:r>
            <a:r>
              <a:rPr lang="zh-CN" altLang="en-US" dirty="0"/>
              <a:t> 在训练过程中更新参数。</a:t>
            </a:r>
            <a:endParaRPr lang="en-US" altLang="zh-CN" dirty="0"/>
          </a:p>
          <a:p>
            <a:r>
              <a:rPr lang="zh-CN" altLang="en-US" dirty="0"/>
              <a:t>这确保模型中的 </a:t>
            </a:r>
            <a:r>
              <a:rPr lang="en-US" altLang="zh-CN" dirty="0"/>
              <a:t>CNN</a:t>
            </a:r>
            <a:r>
              <a:rPr lang="zh-CN" altLang="en-US" dirty="0"/>
              <a:t> 从图像中学习新特征。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7B626C-DD9B-D34C-ABB4-3D790C226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" t="2306" r="10904" b="2407"/>
          <a:stretch/>
        </p:blipFill>
        <p:spPr>
          <a:xfrm>
            <a:off x="3531474" y="1422698"/>
            <a:ext cx="7872249" cy="48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22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27BE0E-44F2-014A-9689-3E2FE3DE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Transfer Learning Works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8E668E-5804-A240-AE92-5ED6D3FFEC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迁移学习也经常出现在</a:t>
            </a:r>
            <a:r>
              <a:rPr lang="en-US" altLang="zh-CN" dirty="0"/>
              <a:t>LLMs</a:t>
            </a:r>
            <a:r>
              <a:rPr lang="zh-CN" altLang="en-US" dirty="0"/>
              <a:t> 任务中，例如迁移 </a:t>
            </a:r>
            <a:r>
              <a:rPr lang="en-US" altLang="zh-CN" dirty="0"/>
              <a:t>T5</a:t>
            </a:r>
            <a:r>
              <a:rPr lang="zh-CN" altLang="en-US" dirty="0"/>
              <a:t> 等预训练大模型 </a:t>
            </a:r>
            <a:r>
              <a:rPr lang="en-US" altLang="zh-CN" dirty="0"/>
              <a:t>Transformers</a:t>
            </a:r>
            <a:r>
              <a:rPr lang="zh-CN" altLang="en-US" dirty="0"/>
              <a:t> 中 </a:t>
            </a:r>
            <a:r>
              <a:rPr lang="en-US" altLang="zh-CN" dirty="0"/>
              <a:t>Encoder</a:t>
            </a:r>
            <a:r>
              <a:rPr lang="zh-CN" altLang="en-US" dirty="0"/>
              <a:t> 部分，训练 </a:t>
            </a:r>
            <a:r>
              <a:rPr lang="en-US" altLang="zh-CN" dirty="0"/>
              <a:t>Decoder</a:t>
            </a:r>
            <a:r>
              <a:rPr lang="zh-CN" altLang="en-US" dirty="0"/>
              <a:t> 部分。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2D3567-6B22-2D48-9D5B-F2BFD1406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2" b="5164"/>
          <a:stretch/>
        </p:blipFill>
        <p:spPr>
          <a:xfrm>
            <a:off x="1664856" y="2499156"/>
            <a:ext cx="8867050" cy="38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56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Adapters 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7592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733648-80F6-8E4E-9E11-CB097E74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Parameter-Efficient Transfer Learning for NLP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FE0735-8913-AA4D-A24A-B601A97F8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《Parameter-Efficient Transfer Learning for NLP》</a:t>
            </a:r>
            <a:r>
              <a:rPr lang="zh-CN" altLang="en-US" dirty="0"/>
              <a:t>论文中指出：</a:t>
            </a:r>
            <a:endParaRPr lang="en-US" altLang="zh-CN" dirty="0"/>
          </a:p>
          <a:p>
            <a:pPr lvl="1"/>
            <a:r>
              <a:rPr lang="zh-CN" altLang="en-US" dirty="0"/>
              <a:t>在面对特定的下游任务时，如果进行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，太过低效浪费计算资源；</a:t>
            </a:r>
            <a:endParaRPr lang="en-US" altLang="zh-CN" dirty="0"/>
          </a:p>
          <a:p>
            <a:pPr lvl="1"/>
            <a:r>
              <a:rPr lang="zh-CN" altLang="en-US" dirty="0"/>
              <a:t>如果采用固定预训练模型的某些层，只微调接近下游任务的部分网络层参数，又难以达到较好的效果。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于是 </a:t>
            </a:r>
            <a:r>
              <a:rPr lang="en-US" altLang="zh-CN" sz="2000" dirty="0"/>
              <a:t>Google</a:t>
            </a:r>
            <a:r>
              <a:rPr lang="zh-CN" altLang="en-US" sz="2000" dirty="0"/>
              <a:t> 提出 </a:t>
            </a:r>
            <a:r>
              <a:rPr lang="en-US" altLang="zh-CN" sz="2000" dirty="0"/>
              <a:t>Adapters</a:t>
            </a:r>
            <a:r>
              <a:rPr lang="zh-CN" altLang="en-US" sz="2000" dirty="0"/>
              <a:t> 结构，最早发布的参数高效微调 </a:t>
            </a:r>
            <a:r>
              <a:rPr lang="en-US" altLang="zh-CN" sz="2000" dirty="0"/>
              <a:t>PEFT</a:t>
            </a:r>
            <a:r>
              <a:rPr lang="zh-CN" altLang="en-US" sz="2000" dirty="0"/>
              <a:t> 技术之一。</a:t>
            </a:r>
            <a:r>
              <a:rPr lang="en-US" altLang="zh-CN" sz="2000" dirty="0"/>
              <a:t>Paper</a:t>
            </a:r>
            <a:r>
              <a:rPr lang="zh-CN" altLang="en-US" sz="2000" dirty="0"/>
              <a:t>中表明，可以在 </a:t>
            </a:r>
            <a:r>
              <a:rPr lang="en-US" altLang="zh-CN" sz="2000" dirty="0"/>
              <a:t>Transformers</a:t>
            </a:r>
            <a:r>
              <a:rPr lang="zh-CN" altLang="en-US" sz="2000" dirty="0"/>
              <a:t> 中添加 </a:t>
            </a:r>
            <a:r>
              <a:rPr lang="en-US" altLang="zh-CN" sz="2000" dirty="0"/>
              <a:t>Adapters</a:t>
            </a:r>
            <a:r>
              <a:rPr lang="zh-CN" altLang="en-US" sz="2000" dirty="0"/>
              <a:t>，只需对 </a:t>
            </a:r>
            <a:r>
              <a:rPr lang="en-US" altLang="zh-CN" sz="2000" dirty="0"/>
              <a:t>Adapters</a:t>
            </a:r>
            <a:r>
              <a:rPr lang="zh-CN" altLang="en-US" sz="2000" dirty="0"/>
              <a:t> 结构进行微调，而不是对整个模型进行微调。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0065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F666E6-1DDE-6B4B-ADF1-B6F0BB79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Adapters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F094-5B8E-8147-A1D8-4C1E0EF2B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874793" cy="49949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Adapter </a:t>
            </a:r>
            <a:r>
              <a:rPr lang="zh-CN" altLang="en-US" b="1" dirty="0"/>
              <a:t>结构：</a:t>
            </a:r>
            <a:endParaRPr lang="en-US" altLang="zh-CN" b="1" dirty="0"/>
          </a:p>
          <a:p>
            <a:r>
              <a:rPr lang="zh-CN" altLang="en-US" dirty="0"/>
              <a:t>嵌入 </a:t>
            </a:r>
            <a:r>
              <a:rPr lang="en-US" altLang="zh-CN" dirty="0"/>
              <a:t>Transformer </a:t>
            </a:r>
            <a:r>
              <a:rPr lang="zh-CN" altLang="en-US" dirty="0"/>
              <a:t>结构里，训练时，固定住原来预训练模型的参数，只对新增 </a:t>
            </a:r>
            <a:r>
              <a:rPr lang="en-US" altLang="zh-CN" dirty="0"/>
              <a:t>Adapter </a:t>
            </a:r>
            <a:r>
              <a:rPr lang="zh-CN" altLang="en-US" dirty="0"/>
              <a:t>结构进行微调。</a:t>
            </a:r>
            <a:endParaRPr lang="en-US" altLang="zh-CN" dirty="0"/>
          </a:p>
          <a:p>
            <a:r>
              <a:rPr lang="zh-CN" altLang="en-US" dirty="0"/>
              <a:t>为了保证训练的高效性，</a:t>
            </a:r>
            <a:r>
              <a:rPr lang="en-US" altLang="zh-CN" dirty="0"/>
              <a:t>Adapter</a:t>
            </a:r>
            <a:r>
              <a:rPr lang="zh-CN" altLang="en-US" dirty="0"/>
              <a:t> 结构中尽可能少的引入额外的参数。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CEB07D-D22B-7F48-8834-6A94232A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896" y="1438064"/>
            <a:ext cx="6642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8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E3C266-6974-3041-BEAB-8D6E79F9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Adapters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A4CF55-5DF1-8046-983D-E0B1ECA22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377261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首先是一个 </a:t>
            </a:r>
            <a:r>
              <a:rPr lang="en-US" altLang="zh-CN" dirty="0"/>
              <a:t>down-project </a:t>
            </a:r>
            <a:r>
              <a:rPr lang="zh-CN" altLang="en-US" dirty="0"/>
              <a:t>层将高维度特征映射到低维特征。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然后经过一个非线形层 </a:t>
            </a:r>
            <a:r>
              <a:rPr lang="en-US" altLang="zh-CN" dirty="0"/>
              <a:t>Nonlinearity</a:t>
            </a:r>
            <a:r>
              <a:rPr lang="zh-CN" altLang="en-US" dirty="0"/>
              <a:t> 之后，使用 </a:t>
            </a:r>
            <a:r>
              <a:rPr lang="en-US" altLang="zh-CN" dirty="0"/>
              <a:t>up-project </a:t>
            </a:r>
            <a:r>
              <a:rPr lang="zh-CN" altLang="en-US" dirty="0"/>
              <a:t>层将低维特征映射回原来的高维特征。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同时也设计了 </a:t>
            </a:r>
            <a:r>
              <a:rPr lang="en-US" altLang="zh-CN" dirty="0"/>
              <a:t>skip-connection </a:t>
            </a:r>
            <a:r>
              <a:rPr lang="zh-CN" altLang="en-US" dirty="0"/>
              <a:t>的残差结构，确保了在最差的情况下能够退化为 </a:t>
            </a:r>
            <a:r>
              <a:rPr lang="en-US" altLang="zh-CN" dirty="0"/>
              <a:t>identity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这确保了 </a:t>
            </a:r>
            <a:r>
              <a:rPr lang="en-US" altLang="zh-CN" b="1" dirty="0"/>
              <a:t>Adapters</a:t>
            </a:r>
            <a:r>
              <a:rPr lang="zh-CN" altLang="en-US" b="1" dirty="0"/>
              <a:t> 中下一层能够接收 </a:t>
            </a:r>
            <a:r>
              <a:rPr lang="en-US" altLang="zh-CN" b="1" dirty="0"/>
              <a:t>Adapters</a:t>
            </a:r>
            <a:r>
              <a:rPr lang="zh-CN" altLang="en-US" b="1" dirty="0"/>
              <a:t> 层生成的输出。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4CEAC7-BA9D-B345-AABC-0EF193B60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896" y="1438064"/>
            <a:ext cx="6642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AD6761-E948-944B-8121-A1F89A82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Adapters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r>
              <a:rPr lang="zh-CN" altLang="en-US" dirty="0"/>
              <a:t> 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48370D-558C-D542-BE5E-1F090D17F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r>
              <a:rPr lang="zh-CN" altLang="en-US" dirty="0"/>
              <a:t>实验结果，</a:t>
            </a:r>
            <a:r>
              <a:rPr lang="en-US" altLang="zh-CN" dirty="0"/>
              <a:t> Adapters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r>
              <a:rPr lang="zh-CN" altLang="en-US" dirty="0"/>
              <a:t> 在只额外增加 </a:t>
            </a:r>
            <a:r>
              <a:rPr lang="en-US" altLang="zh-CN" dirty="0"/>
              <a:t>3.6% </a:t>
            </a:r>
            <a:r>
              <a:rPr lang="zh-CN" altLang="en-US" dirty="0"/>
              <a:t>参数规模前提下，取得和 </a:t>
            </a:r>
            <a:r>
              <a:rPr lang="en-US" altLang="zh-CN" dirty="0"/>
              <a:t>Full-Finetuning </a:t>
            </a:r>
            <a:r>
              <a:rPr lang="zh-CN" altLang="en-US" dirty="0"/>
              <a:t>接近的效果。在 </a:t>
            </a:r>
            <a:r>
              <a:rPr lang="en-US" altLang="zh-CN" dirty="0"/>
              <a:t>GLUE</a:t>
            </a:r>
            <a:r>
              <a:rPr lang="zh-CN" altLang="en-US" dirty="0"/>
              <a:t> 基准上实现平均精度误差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0.4%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B4B1F6-7BA0-2348-A62B-96DE680B5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8" r="2808"/>
          <a:stretch/>
        </p:blipFill>
        <p:spPr>
          <a:xfrm>
            <a:off x="777351" y="2546393"/>
            <a:ext cx="10642060" cy="3924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78F823-4153-F143-A876-AC7B1716C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" r="2753" b="4409"/>
          <a:stretch/>
        </p:blipFill>
        <p:spPr>
          <a:xfrm>
            <a:off x="5927834" y="2354318"/>
            <a:ext cx="5491577" cy="41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0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LoRA</a:t>
            </a:r>
            <a:r>
              <a:rPr lang="zh-CN" altLang="en-US" dirty="0"/>
              <a:t> 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806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ABF09A-9C93-2043-A7C0-8C6E9165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53CD53-731A-D74D-A2DC-B7E5CCA09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81" y="1794719"/>
            <a:ext cx="5593305" cy="40831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913F03-FE7B-DC4A-B1DA-40AEE9583515}"/>
              </a:ext>
            </a:extLst>
          </p:cNvPr>
          <p:cNvSpPr txBox="1"/>
          <p:nvPr/>
        </p:nvSpPr>
        <p:spPr>
          <a:xfrm>
            <a:off x="8702566" y="38362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06F33-198C-5C4E-BBFD-BA71331A0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913799" cy="4994910"/>
          </a:xfrm>
        </p:spPr>
        <p:txBody>
          <a:bodyPr/>
          <a:lstStyle/>
          <a:p>
            <a:r>
              <a:rPr lang="zh-CN" altLang="en-US" b="1" dirty="0"/>
              <a:t>问题：</a:t>
            </a:r>
            <a:r>
              <a:rPr lang="en-US" altLang="zh-CN" dirty="0"/>
              <a:t>Adapter Tuning </a:t>
            </a:r>
            <a:r>
              <a:rPr lang="zh-CN" altLang="en-US" dirty="0"/>
              <a:t>增加了模型层数，引入了额外的推理延迟。</a:t>
            </a:r>
            <a:r>
              <a:rPr lang="en-US" altLang="zh-CN" dirty="0"/>
              <a:t>LLMs</a:t>
            </a:r>
            <a:r>
              <a:rPr lang="zh-CN" altLang="en-US" dirty="0"/>
              <a:t> 中的 </a:t>
            </a:r>
            <a:r>
              <a:rPr lang="en-US" altLang="zh-CN" dirty="0"/>
              <a:t>Transformers</a:t>
            </a:r>
            <a:r>
              <a:rPr lang="zh-CN" altLang="en-US" dirty="0"/>
              <a:t> 结构中一般是过参数化，它们有更小的内在维度特征数据，大模型主要依赖于这些更小的内在维度（</a:t>
            </a:r>
            <a:r>
              <a:rPr lang="en-US" altLang="zh-CN" dirty="0"/>
              <a:t>low intrinsic dimension</a:t>
            </a:r>
            <a:r>
              <a:rPr lang="zh-CN" altLang="en-US" dirty="0"/>
              <a:t>）进行任务适配。</a:t>
            </a:r>
            <a:endParaRPr lang="en-US" altLang="zh-CN" dirty="0"/>
          </a:p>
          <a:p>
            <a:r>
              <a:rPr lang="zh-CN" altLang="en-US" dirty="0"/>
              <a:t>假设模型在任务适配过程中，权重的改变量是低秩（</a:t>
            </a:r>
            <a:r>
              <a:rPr lang="en-US" altLang="zh-CN" dirty="0"/>
              <a:t>low rank</a:t>
            </a:r>
            <a:r>
              <a:rPr lang="zh-CN" altLang="en-US" dirty="0"/>
              <a:t>）的，由此提出低秩自适应（</a:t>
            </a:r>
            <a:r>
              <a:rPr lang="en-US" altLang="zh-CN" dirty="0"/>
              <a:t>LoRA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Adaptation</a:t>
            </a:r>
            <a:r>
              <a:rPr lang="zh-CN" altLang="en-US" dirty="0"/>
              <a:t>）方法：保持预先训练权重不变前提下，通过并行增加计算密集的层进行秩分解矩阵，来间接训练神经网络中的一些密集层。</a:t>
            </a:r>
          </a:p>
        </p:txBody>
      </p:sp>
    </p:spTree>
    <p:extLst>
      <p:ext uri="{BB962C8B-B14F-4D97-AF65-F5344CB8AC3E}">
        <p14:creationId xmlns:p14="http://schemas.microsoft.com/office/powerpoint/2010/main" val="173407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ABF09A-9C93-2043-A7C0-8C6E9165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5924BE-FFFD-B440-85CC-6D3251573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81" y="1794719"/>
            <a:ext cx="5593305" cy="4083113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06F33-198C-5C4E-BBFD-BA71331A0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934820" cy="4994910"/>
          </a:xfrm>
        </p:spPr>
        <p:txBody>
          <a:bodyPr/>
          <a:lstStyle/>
          <a:p>
            <a:r>
              <a:rPr lang="zh-CN" altLang="en-US" b="1" dirty="0"/>
              <a:t>其工作原理是修改神经网络中可更新参数的训练和更新方式。</a:t>
            </a:r>
            <a:r>
              <a:rPr lang="en-US" altLang="zh-CN" dirty="0"/>
              <a:t>mathematically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预训练网络权重矩阵是全秩的（</a:t>
            </a:r>
            <a:r>
              <a:rPr lang="en-US" altLang="zh-CN" dirty="0"/>
              <a:t>Full Rank</a:t>
            </a:r>
            <a:r>
              <a:rPr lang="zh-CN" altLang="en-US" dirty="0"/>
              <a:t>），这意味着每个权重都是唯一，不能通过组合其他权重来生成。</a:t>
            </a:r>
            <a:endParaRPr lang="en-US" altLang="zh-CN" dirty="0"/>
          </a:p>
          <a:p>
            <a:pPr lvl="1"/>
            <a:r>
              <a:rPr lang="en-US" altLang="zh-CN" dirty="0"/>
              <a:t>LoRA</a:t>
            </a:r>
            <a:r>
              <a:rPr lang="zh-CN" altLang="en-US" dirty="0"/>
              <a:t> 作者表示，当预训练 </a:t>
            </a:r>
            <a:r>
              <a:rPr lang="en-US" altLang="zh-CN" dirty="0"/>
              <a:t>LLMs</a:t>
            </a:r>
            <a:r>
              <a:rPr lang="zh-CN" altLang="en-US" dirty="0"/>
              <a:t> 被调整到新任务时，权重具有较低内在维度（</a:t>
            </a:r>
            <a:r>
              <a:rPr lang="en-US" altLang="zh-CN" dirty="0"/>
              <a:t>Low Intrinsic Dimension</a:t>
            </a:r>
            <a:r>
              <a:rPr lang="zh-CN" altLang="en-US" dirty="0"/>
              <a:t>）。这意味着权重可以用小矩阵表示，其秩较低。</a:t>
            </a:r>
            <a:endParaRPr lang="en-US" altLang="zh-CN" dirty="0"/>
          </a:p>
          <a:p>
            <a:pPr lvl="1"/>
            <a:r>
              <a:rPr lang="zh-CN" altLang="en-US" dirty="0"/>
              <a:t>这意味着，反向传播期间，权重更新矩阵可以具有较低的秩，因为大多数必要的信息已经被预训练过程捕获，并且在微调期间仅进行特定于任务的调整。</a:t>
            </a:r>
          </a:p>
        </p:txBody>
      </p:sp>
    </p:spTree>
    <p:extLst>
      <p:ext uri="{BB962C8B-B14F-4D97-AF65-F5344CB8AC3E}">
        <p14:creationId xmlns:p14="http://schemas.microsoft.com/office/powerpoint/2010/main" val="325940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ABF09A-9C93-2043-A7C0-8C6E9165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06F33-198C-5C4E-BBFD-BA71331A0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714103" cy="4994910"/>
          </a:xfrm>
        </p:spPr>
        <p:txBody>
          <a:bodyPr/>
          <a:lstStyle/>
          <a:p>
            <a:r>
              <a:rPr lang="zh-CN" altLang="en-US" dirty="0"/>
              <a:t>通俗说：</a:t>
            </a:r>
            <a:r>
              <a:rPr lang="zh-CN" altLang="en-US" b="1" dirty="0"/>
              <a:t>微调过程中，只有极少数权重被大量更新，因为大多数学习都是在神经网络的预训练阶段完成的。</a:t>
            </a:r>
            <a:r>
              <a:rPr lang="en-US" altLang="zh-CN" b="1" dirty="0"/>
              <a:t>LoRA</a:t>
            </a:r>
            <a:r>
              <a:rPr lang="zh-CN" altLang="en-US" b="1" dirty="0"/>
              <a:t> 使用该信息来减少可训练参数的数量。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93215-657A-1E4D-AE9A-46586EB47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81" y="1794719"/>
            <a:ext cx="5593305" cy="40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FCDFD-85FC-EA42-80B9-E44AAE1A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B425D3E-B904-2D49-A649-59F102DF3C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在原始的预训练模型 旁边增加一个旁路结构，先降维再升维，来模拟 </a:t>
                </a:r>
                <a:r>
                  <a:rPr lang="en-US" altLang="zh-CN" dirty="0"/>
                  <a:t>Intrinsic Rank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 是预训练模型初始化参数，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是需要更新参数。全参微调时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参数量等于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。则 </a:t>
                </a:r>
                <a:r>
                  <a:rPr lang="en-US" altLang="zh-CN" dirty="0"/>
                  <a:t>LoRA</a:t>
                </a:r>
                <a:r>
                  <a:rPr lang="zh-CN" altLang="en-US" dirty="0"/>
                  <a:t> 只需要微调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，表示为 </a:t>
                </a:r>
                <a:r>
                  <a:rPr lang="en-US" altLang="zh-CN" dirty="0"/>
                  <a:t>AB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其中，秩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i="1" dirty="0" err="1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B425D3E-B904-2D49-A649-59F102DF3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166AA80-C4BB-DD48-B7AD-0949D3E0B972}"/>
                  </a:ext>
                </a:extLst>
              </p:cNvPr>
              <p:cNvSpPr txBox="1"/>
              <p:nvPr/>
            </p:nvSpPr>
            <p:spPr>
              <a:xfrm>
                <a:off x="3850583" y="2049516"/>
                <a:ext cx="3886000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166AA80-C4BB-DD48-B7AD-0949D3E0B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83" y="2049516"/>
                <a:ext cx="3886000" cy="400944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E4F4B0-E6C4-2E45-A726-81D29DAF68A0}"/>
                  </a:ext>
                </a:extLst>
              </p:cNvPr>
              <p:cNvSpPr txBox="1"/>
              <p:nvPr/>
            </p:nvSpPr>
            <p:spPr>
              <a:xfrm>
                <a:off x="2984320" y="3596119"/>
                <a:ext cx="5604739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E4F4B0-E6C4-2E45-A726-81D29DAF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20" y="3596119"/>
                <a:ext cx="5604739" cy="375872"/>
              </a:xfrm>
              <a:prstGeom prst="rect">
                <a:avLst/>
              </a:prstGeom>
              <a:blipFill>
                <a:blip r:embed="rId4"/>
                <a:stretch>
                  <a:fillRect l="-452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7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3AB468-E3CD-A041-A71A-4A845A9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5F2905A-DA39-084C-AC18-159FE33691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训练的时候固定预训练模型的参数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，只训练降维矩阵 </a:t>
                </a:r>
                <a:r>
                  <a:rPr lang="en-US" altLang="zh-CN" dirty="0"/>
                  <a:t>A </a:t>
                </a:r>
                <a:r>
                  <a:rPr lang="zh-CN" altLang="en-US" dirty="0"/>
                  <a:t>与升维矩阵 </a:t>
                </a:r>
                <a:r>
                  <a:rPr lang="en-US" altLang="zh-CN" dirty="0"/>
                  <a:t>B </a:t>
                </a:r>
                <a:r>
                  <a:rPr lang="zh-CN" altLang="en-US" dirty="0"/>
                  <a:t>。在前向过程中， 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与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都会乘以相同的输入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，最后相加：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其中，模型的输入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维度不变，输出时将低秩矩阵 </a:t>
                </a:r>
                <a:r>
                  <a:rPr lang="en-US" altLang="zh-CN" dirty="0"/>
                  <a:t>BA </a:t>
                </a:r>
                <a:r>
                  <a:rPr lang="zh-CN" altLang="en-US" dirty="0"/>
                  <a:t>与预训练矩阵的参数叠加 </a:t>
                </a:r>
                <a:r>
                  <a:rPr lang="en-US" altLang="zh-CN" dirty="0"/>
                  <a:t>Concat</a:t>
                </a:r>
                <a:r>
                  <a:rPr lang="zh-CN" altLang="en-US" dirty="0"/>
                  <a:t>：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5F2905A-DA39-084C-AC18-159FE33691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C0500AD-02AB-EF46-96E9-8EC27E0159F8}"/>
                  </a:ext>
                </a:extLst>
              </p:cNvPr>
              <p:cNvSpPr txBox="1"/>
              <p:nvPr/>
            </p:nvSpPr>
            <p:spPr>
              <a:xfrm>
                <a:off x="3478306" y="2482023"/>
                <a:ext cx="41444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𝐵𝐴𝑥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C0500AD-02AB-EF46-96E9-8EC27E015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06" y="2482023"/>
                <a:ext cx="4144468" cy="369332"/>
              </a:xfrm>
              <a:prstGeom prst="rect">
                <a:avLst/>
              </a:prstGeom>
              <a:blipFill>
                <a:blip r:embed="rId3"/>
                <a:stretch>
                  <a:fillRect l="-1223" r="-612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275B96-4D45-5E4A-8309-2D7123172526}"/>
                  </a:ext>
                </a:extLst>
              </p:cNvPr>
              <p:cNvSpPr txBox="1"/>
              <p:nvPr/>
            </p:nvSpPr>
            <p:spPr>
              <a:xfrm>
                <a:off x="3478306" y="3637314"/>
                <a:ext cx="42301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𝐵𝐴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275B96-4D45-5E4A-8309-2D7123172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06" y="3637314"/>
                <a:ext cx="4230132" cy="369332"/>
              </a:xfrm>
              <a:prstGeom prst="rect">
                <a:avLst/>
              </a:prstGeom>
              <a:blipFill>
                <a:blip r:embed="rId4"/>
                <a:stretch>
                  <a:fillRect l="-89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80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3FBD3-A03A-7441-9A64-D8CCEEE4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实验效果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867101-C021-6B4F-9B1B-700B6E873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LORA </a:t>
            </a:r>
            <a:r>
              <a:rPr lang="zh-CN" altLang="en-US" dirty="0"/>
              <a:t>相比其它微调方法，增加参数量不会导致性能的下降。</a:t>
            </a:r>
          </a:p>
          <a:p>
            <a:r>
              <a:rPr lang="zh-CN" altLang="en-US" dirty="0"/>
              <a:t>性能上与全参数微调持平甚至超过。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A6039-E354-4D4B-AEA1-79606C58F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3"/>
          <a:stretch/>
        </p:blipFill>
        <p:spPr>
          <a:xfrm>
            <a:off x="1994519" y="2449068"/>
            <a:ext cx="8221703" cy="3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17EEA4-B5BB-284F-84D8-2E2061C9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 推理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06DF74A-CE70-6943-91A5-BFCA08709D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在推理过程中，</a:t>
                </a:r>
                <a:r>
                  <a:rPr lang="en-US" altLang="zh-CN" dirty="0"/>
                  <a:t>LoRA </a:t>
                </a:r>
                <a:r>
                  <a:rPr lang="zh-CN" altLang="en-US" dirty="0"/>
                  <a:t>也几乎未引入额外 </a:t>
                </a:r>
                <a:r>
                  <a:rPr lang="en-US" altLang="zh-CN" dirty="0"/>
                  <a:t>Inference Latency</a:t>
                </a:r>
                <a:r>
                  <a:rPr lang="zh-CN" altLang="en-US" dirty="0"/>
                  <a:t>，只需要计算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 即可。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06DF74A-CE70-6943-91A5-BFCA08709D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56DB545-2F16-BB47-9A57-31D3316DC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68" y="2044429"/>
            <a:ext cx="10497405" cy="44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3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E0084A8-888C-BD4D-9B68-4C8FBF82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25722-8DDA-E243-913E-302ABCEC84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LoRA </a:t>
            </a:r>
            <a:r>
              <a:rPr lang="zh-CN" altLang="en-US" dirty="0"/>
              <a:t>与 </a:t>
            </a:r>
            <a:r>
              <a:rPr lang="en-US" altLang="zh-CN" dirty="0"/>
              <a:t>Transformer </a:t>
            </a:r>
            <a:r>
              <a:rPr lang="zh-CN" altLang="en-US" dirty="0"/>
              <a:t>的结合也很简单，仅在 </a:t>
            </a:r>
            <a:r>
              <a:rPr lang="en-US" altLang="zh-CN" dirty="0"/>
              <a:t>QKV Attention </a:t>
            </a:r>
            <a:r>
              <a:rPr lang="zh-CN" altLang="en-US" dirty="0"/>
              <a:t>的计算中增加一个旁路。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A9875F-8DEE-E647-900A-B626F01B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3" y="2219259"/>
            <a:ext cx="10212576" cy="413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F2CCF6-2074-6748-90C9-BA398059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58A087-839A-8A4E-A68E-9475EB47BB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最有趣的应用在图像生成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应用程序中。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一开始训练的时候有的固有风格 </a:t>
            </a:r>
            <a:r>
              <a:rPr lang="en-US" altLang="zh-CN" dirty="0"/>
              <a:t>Style</a:t>
            </a:r>
            <a:r>
              <a:rPr lang="zh-CN" altLang="en-US" dirty="0"/>
              <a:t>。现在只需要使用 </a:t>
            </a:r>
            <a:r>
              <a:rPr lang="en-US" altLang="zh-CN" dirty="0"/>
              <a:t>LoRA</a:t>
            </a:r>
            <a:r>
              <a:rPr lang="zh-CN" altLang="en-US" dirty="0"/>
              <a:t> 进行微调，并与 </a:t>
            </a:r>
            <a:r>
              <a:rPr lang="en-US" altLang="zh-CN" dirty="0" err="1"/>
              <a:t>Dreambooth</a:t>
            </a:r>
            <a:r>
              <a:rPr lang="zh-CN" altLang="en-US" dirty="0"/>
              <a:t> 技术结合，可以获得具可定制风格的图像，而不需要重新进行预训练来获取不同风格的图像。</a:t>
            </a:r>
          </a:p>
          <a:p>
            <a:r>
              <a:rPr lang="en-US" altLang="zh-CN" b="1" dirty="0"/>
              <a:t>LoRA</a:t>
            </a:r>
            <a:r>
              <a:rPr lang="zh-CN" altLang="en-US" b="1" dirty="0"/>
              <a:t> 权重也可以与其他 </a:t>
            </a:r>
            <a:r>
              <a:rPr lang="en-US" altLang="zh-CN" b="1" dirty="0"/>
              <a:t>LoRA</a:t>
            </a:r>
            <a:r>
              <a:rPr lang="zh-CN" altLang="en-US" b="1" dirty="0"/>
              <a:t>权重组合，并在加权组合中使用以生成融合风格的图像。</a:t>
            </a:r>
          </a:p>
        </p:txBody>
      </p:sp>
    </p:spTree>
    <p:extLst>
      <p:ext uri="{BB962C8B-B14F-4D97-AF65-F5344CB8AC3E}">
        <p14:creationId xmlns:p14="http://schemas.microsoft.com/office/powerpoint/2010/main" val="386875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47FA5D-2D3A-864F-A382-A3EE8BEF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E564AB-BFF3-1648-80C9-6F7A30D1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97" y="1321261"/>
            <a:ext cx="8949011" cy="50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3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/>
          <a:lstStyle/>
          <a:p>
            <a:r>
              <a:rPr lang="zh-CN" altLang="en-US" sz="3600" dirty="0">
                <a:latin typeface="+mj-ea"/>
                <a:sym typeface="Huawei Sans" panose="020C0503030203020204" pitchFamily="34" charset="0"/>
              </a:rPr>
              <a:t>关于大模型 </a:t>
            </a:r>
            <a:r>
              <a:rPr lang="en-US" altLang="zh-CN" sz="3600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sz="3600" dirty="0">
                <a:latin typeface="+mj-ea"/>
                <a:sym typeface="Huawei Sans" panose="020C0503030203020204" pitchFamily="34" charset="0"/>
              </a:rPr>
              <a:t> 微调系列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大模型微调基础：</a:t>
            </a:r>
            <a:r>
              <a:rPr lang="zh-CN" altLang="en-US" sz="2000" dirty="0">
                <a:latin typeface="Gill Sans MT" panose="020B0502020104020203" pitchFamily="34" charset="0"/>
              </a:rPr>
              <a:t>微调基本介绍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大模型训练流程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微调使用场景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 </a:t>
            </a:r>
            <a:r>
              <a:rPr lang="en-US" altLang="zh-CN" sz="2400" b="1" dirty="0">
                <a:latin typeface="Gill Sans MT" panose="020B0502020104020203" pitchFamily="34" charset="0"/>
              </a:rPr>
              <a:t>1</a:t>
            </a:r>
            <a:r>
              <a:rPr lang="zh-CN" altLang="en-US" sz="24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迁移学习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 </a:t>
            </a:r>
            <a:r>
              <a:rPr lang="en-US" altLang="zh-CN" sz="2000" dirty="0">
                <a:latin typeface="Gill Sans MT" panose="020B0502020104020203" pitchFamily="34" charset="0"/>
              </a:rPr>
              <a:t>Adapters Tuning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LoRA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 </a:t>
            </a:r>
            <a:r>
              <a:rPr lang="en-US" altLang="zh-CN" sz="2400" b="1" dirty="0">
                <a:latin typeface="Gill Sans MT" panose="020B0502020104020203" pitchFamily="34" charset="0"/>
              </a:rPr>
              <a:t>II</a:t>
            </a:r>
            <a:r>
              <a:rPr lang="zh-CN" altLang="en-US" sz="2400" b="1" dirty="0">
                <a:latin typeface="Gill Sans MT" panose="020B0502020104020203" pitchFamily="34" charset="0"/>
              </a:rPr>
              <a:t>：</a:t>
            </a:r>
            <a:r>
              <a:rPr lang="en-US" altLang="zh-CN" sz="2000" dirty="0">
                <a:latin typeface="Gill Sans MT" panose="020B0502020104020203" pitchFamily="34" charset="0"/>
              </a:rPr>
              <a:t>IA3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P-Tuning</a:t>
            </a:r>
            <a:r>
              <a:rPr lang="zh-CN" altLang="en-US" sz="2000" dirty="0">
                <a:latin typeface="Gill Sans MT" panose="020B0502020104020203" pitchFamily="34" charset="0"/>
              </a:rPr>
              <a:t> 微调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Prefix Tuning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 </a:t>
            </a:r>
            <a:r>
              <a:rPr lang="en-US" altLang="zh-CN" sz="2400" b="1" dirty="0">
                <a:latin typeface="Gill Sans MT" panose="020B0502020104020203" pitchFamily="34" charset="0"/>
              </a:rPr>
              <a:t>III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en-US" altLang="zh-CN" sz="2000" dirty="0">
                <a:latin typeface="Gill Sans MT" panose="020B0502020104020203" pitchFamily="34" charset="0"/>
              </a:rPr>
              <a:t>Prompt Tuning</a:t>
            </a:r>
            <a:r>
              <a:rPr lang="zh-CN" altLang="en-US" sz="2000" dirty="0">
                <a:latin typeface="Gill Sans MT" panose="020B0502020104020203" pitchFamily="34" charset="0"/>
              </a:rPr>
              <a:t> 提示微调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Instruction Tuning</a:t>
            </a:r>
            <a:r>
              <a:rPr lang="zh-CN" altLang="en-US" sz="2000" dirty="0">
                <a:latin typeface="Gill Sans MT" panose="020B0502020104020203" pitchFamily="34" charset="0"/>
              </a:rPr>
              <a:t> 指令微调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微调算法比较：</a:t>
            </a:r>
            <a:r>
              <a:rPr lang="en-US" altLang="zh-CN" sz="2000" dirty="0">
                <a:latin typeface="Gill Sans MT" panose="020B0502020104020203" pitchFamily="34" charset="0"/>
              </a:rPr>
              <a:t>Instruction vs Prompt Tuning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低参微调 </a:t>
            </a:r>
            <a:r>
              <a:rPr lang="en-US" altLang="zh-CN" sz="2000" dirty="0">
                <a:latin typeface="Gill Sans MT" panose="020B0502020104020203" pitchFamily="34" charset="0"/>
              </a:rPr>
              <a:t>vs</a:t>
            </a:r>
            <a:r>
              <a:rPr lang="zh-CN" altLang="en-US" sz="2000" dirty="0">
                <a:latin typeface="Gill Sans MT" panose="020B0502020104020203" pitchFamily="34" charset="0"/>
              </a:rPr>
              <a:t> 全参微调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239106" lvl="1" indent="0">
              <a:lnSpc>
                <a:spcPct val="130000"/>
              </a:lnSpc>
              <a:buNone/>
            </a:pPr>
            <a:endParaRPr lang="en-US" altLang="zh-CN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A23158-D37F-384C-B8D7-7745F4B4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C325C5-E700-CF4A-A49F-3076EBAA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348" y="1295399"/>
            <a:ext cx="9041648" cy="50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2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F86D0AE-522E-7948-81DB-8BCD19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44F761-FC9E-7648-B3C5-2FB215D3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11" y="1300562"/>
            <a:ext cx="10141685" cy="50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E121D-AFF7-174A-B5E0-572F40504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 </a:t>
            </a:r>
            <a:r>
              <a:rPr lang="en-US" altLang="zh-CN" dirty="0"/>
              <a:t>&amp;</a:t>
            </a:r>
            <a:r>
              <a:rPr lang="zh-CN" altLang="en-US" dirty="0"/>
              <a:t> 思考</a:t>
            </a:r>
          </a:p>
        </p:txBody>
      </p:sp>
    </p:spTree>
    <p:extLst>
      <p:ext uri="{BB962C8B-B14F-4D97-AF65-F5344CB8AC3E}">
        <p14:creationId xmlns:p14="http://schemas.microsoft.com/office/powerpoint/2010/main" val="265833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eaLnBrk="1" latinLnBrk="1" hangingPunct="1">
              <a:buFont typeface="+mj-lt"/>
              <a:buAutoNum type="arabicPeriod"/>
            </a:pPr>
            <a:r>
              <a:rPr lang="zh-CN" altLang="en-US" b="1" dirty="0">
                <a:latin typeface="Gill Sans MT" panose="020B0502020104020203" pitchFamily="34" charset="0"/>
              </a:rPr>
              <a:t>迁移学习：</a:t>
            </a:r>
            <a:r>
              <a:rPr lang="zh-CN" altLang="en-US" dirty="0">
                <a:latin typeface="Gill Sans MT" panose="020B0502020104020203" pitchFamily="34" charset="0"/>
              </a:rPr>
              <a:t>是指将模型的一些学习参数用于其他任务，与微调有本质的区别；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en-US" altLang="zh-CN" b="1">
                <a:latin typeface="Gill Sans MT" panose="020B0502020104020203" pitchFamily="34" charset="0"/>
              </a:rPr>
              <a:t>Adapters</a:t>
            </a:r>
            <a:r>
              <a:rPr lang="zh-CN" altLang="en-US" b="1">
                <a:latin typeface="Gill Sans MT" panose="020B0502020104020203" pitchFamily="34" charset="0"/>
              </a:rPr>
              <a:t>：</a:t>
            </a:r>
            <a:r>
              <a:rPr lang="zh-CN" altLang="en-US" dirty="0">
                <a:latin typeface="Gill Sans MT" panose="020B0502020104020203" pitchFamily="34" charset="0"/>
              </a:rPr>
              <a:t>是最早发布的参数高效微调 </a:t>
            </a:r>
            <a:r>
              <a:rPr lang="en-US" altLang="zh-CN" dirty="0">
                <a:latin typeface="Gill Sans MT" panose="020B0502020104020203" pitchFamily="34" charset="0"/>
              </a:rPr>
              <a:t>PEFT</a:t>
            </a:r>
            <a:r>
              <a:rPr lang="zh-CN" altLang="en-US" dirty="0">
                <a:latin typeface="Gill Sans MT" panose="020B0502020104020203" pitchFamily="34" charset="0"/>
              </a:rPr>
              <a:t> 技术之一。在 </a:t>
            </a:r>
            <a:r>
              <a:rPr lang="en-US" altLang="zh-CN" dirty="0">
                <a:latin typeface="Gill Sans MT" panose="020B0502020104020203" pitchFamily="34" charset="0"/>
              </a:rPr>
              <a:t>Transformers</a:t>
            </a:r>
            <a:r>
              <a:rPr lang="zh-CN" altLang="en-US" dirty="0">
                <a:latin typeface="Gill Sans MT" panose="020B0502020104020203" pitchFamily="34" charset="0"/>
              </a:rPr>
              <a:t> 中添加 </a:t>
            </a:r>
            <a:r>
              <a:rPr lang="en-US" altLang="zh-CN" dirty="0">
                <a:latin typeface="Gill Sans MT" panose="020B0502020104020203" pitchFamily="34" charset="0"/>
              </a:rPr>
              <a:t>Adapters</a:t>
            </a:r>
            <a:r>
              <a:rPr lang="zh-CN" altLang="en-US" dirty="0">
                <a:latin typeface="Gill Sans MT" panose="020B0502020104020203" pitchFamily="34" charset="0"/>
              </a:rPr>
              <a:t>，病只对 </a:t>
            </a:r>
            <a:r>
              <a:rPr lang="en-US" altLang="zh-CN" dirty="0">
                <a:latin typeface="Gill Sans MT" panose="020B0502020104020203" pitchFamily="34" charset="0"/>
              </a:rPr>
              <a:t>Adapters</a:t>
            </a:r>
            <a:r>
              <a:rPr lang="zh-CN" altLang="en-US" dirty="0">
                <a:latin typeface="Gill Sans MT" panose="020B0502020104020203" pitchFamily="34" charset="0"/>
              </a:rPr>
              <a:t> 结构进行小规模参数调整，可以取得很好的效果；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en-US" altLang="zh-CN" b="1" dirty="0">
                <a:latin typeface="Gill Sans MT" panose="020B0502020104020203" pitchFamily="34" charset="0"/>
              </a:rPr>
              <a:t>LoRA</a:t>
            </a:r>
            <a:r>
              <a:rPr lang="zh-CN" altLang="en-US" b="1" dirty="0">
                <a:latin typeface="Gill Sans MT" panose="020B0502020104020203" pitchFamily="34" charset="0"/>
              </a:rPr>
              <a:t> 微调：</a:t>
            </a:r>
            <a:r>
              <a:rPr lang="zh-CN" altLang="en-US" dirty="0">
                <a:latin typeface="Gill Sans MT" panose="020B0502020104020203" pitchFamily="34" charset="0"/>
              </a:rPr>
              <a:t>微调过程中，只有极少数权重被大量更新，因为大多数学习都是在神经网络的预训练阶段完成的。</a:t>
            </a:r>
            <a:r>
              <a:rPr lang="en-US" altLang="zh-CN" dirty="0">
                <a:latin typeface="Gill Sans MT" panose="020B0502020104020203" pitchFamily="34" charset="0"/>
              </a:rPr>
              <a:t>LoRA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zh-CN" altLang="en-US" dirty="0"/>
              <a:t>在原始的预训练模型 旁边增加一个旁路结构，先降维再升维，</a:t>
            </a:r>
            <a:r>
              <a:rPr lang="zh-CN" altLang="en-US" dirty="0">
                <a:latin typeface="Gill Sans MT" panose="020B0502020104020203" pitchFamily="34" charset="0"/>
              </a:rPr>
              <a:t>从而减少可训练参数的数量。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 eaLnBrk="1" latinLnBrk="1" hangingPunct="1">
              <a:buFont typeface="+mj-lt"/>
              <a:buAutoNum type="arabicPeriod"/>
            </a:pPr>
            <a:endParaRPr lang="en-US" altLang="zh-CN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6EB4EA-00FF-C845-A2BB-AECE1AD7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9F2412-4EAF-7C49-B8F6-16B305F6E5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Parameter-Efficient Transfer Learning for NLP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https://arxiv.org/abs/1902.00751</a:t>
            </a:r>
            <a:endParaRPr lang="en-US" altLang="zh-CN" dirty="0"/>
          </a:p>
          <a:p>
            <a:r>
              <a:rPr lang="en-US" altLang="zh-CN" dirty="0"/>
              <a:t>Intrinsic Dimensionality Explains the Effectiveness of Language Model Fine-Tuning</a:t>
            </a:r>
            <a:r>
              <a:rPr lang="zh-CN" altLang="en-US" dirty="0"/>
              <a:t>，</a:t>
            </a:r>
            <a:r>
              <a:rPr lang="en-US" altLang="zh-CN" dirty="0">
                <a:hlinkClick r:id="rId3"/>
              </a:rPr>
              <a:t>https://arxiv.org/abs/2012.13255</a:t>
            </a:r>
            <a:endParaRPr lang="en-US" altLang="zh-CN" dirty="0"/>
          </a:p>
          <a:p>
            <a:r>
              <a:rPr lang="en-US" altLang="zh-CN" dirty="0"/>
              <a:t>LoRA: Low-Rank Adaptation of Large Language Models</a:t>
            </a:r>
            <a:r>
              <a:rPr lang="zh-CN" altLang="en-US" dirty="0"/>
              <a:t>，</a:t>
            </a:r>
            <a:r>
              <a:rPr lang="en-US" altLang="zh-CN" dirty="0">
                <a:hlinkClick r:id="rId4"/>
              </a:rPr>
              <a:t>https://arxiv.org/abs/2106.09685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920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1CD9D-77C3-EB47-8BFB-9B427B0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04CFE-DBBB-2E4C-BF97-BFD0D2399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10885193" cy="4931228"/>
          </a:xfrm>
        </p:spPr>
        <p:txBody>
          <a:bodyPr numCol="1" anchor="ctr"/>
          <a:lstStyle/>
          <a:p>
            <a:pPr marL="363538" indent="-363538"/>
            <a:r>
              <a:rPr lang="zh-CN" altLang="en-US" sz="2800" b="1" dirty="0"/>
              <a:t>微调算法 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pPr marL="717550" lvl="1" indent="-354013"/>
            <a:r>
              <a:rPr lang="zh-CN" altLang="en-US" sz="2400" dirty="0"/>
              <a:t>迁移学习 </a:t>
            </a:r>
            <a:r>
              <a:rPr lang="en-US" altLang="zh-CN" sz="2400" dirty="0"/>
              <a:t>--</a:t>
            </a:r>
            <a:r>
              <a:rPr lang="zh-CN" altLang="en-US" sz="2400" dirty="0"/>
              <a:t> </a:t>
            </a:r>
            <a:r>
              <a:rPr lang="en-US" altLang="zh-CN" sz="2400" dirty="0"/>
              <a:t>Transfer Learning</a:t>
            </a:r>
          </a:p>
          <a:p>
            <a:pPr marL="717550" lvl="1" indent="-354013"/>
            <a:r>
              <a:rPr lang="en-US" altLang="zh-CN" sz="2400" dirty="0"/>
              <a:t>Adapters </a:t>
            </a:r>
            <a:r>
              <a:rPr lang="zh-CN" altLang="en-US" sz="2400" dirty="0"/>
              <a:t>算法 </a:t>
            </a:r>
            <a:r>
              <a:rPr lang="en-US" altLang="zh-CN" sz="2400" dirty="0"/>
              <a:t>--</a:t>
            </a:r>
            <a:r>
              <a:rPr lang="zh-CN" altLang="en-US" sz="2400" dirty="0"/>
              <a:t> </a:t>
            </a:r>
            <a:r>
              <a:rPr lang="en-US" altLang="zh-CN" sz="2400" dirty="0"/>
              <a:t>Adapters</a:t>
            </a:r>
            <a:r>
              <a:rPr lang="zh-CN" altLang="en-US" sz="2400" dirty="0"/>
              <a:t> </a:t>
            </a:r>
            <a:r>
              <a:rPr lang="en-US" altLang="zh-CN" sz="2400" dirty="0"/>
              <a:t>Tuning</a:t>
            </a:r>
          </a:p>
          <a:p>
            <a:pPr marL="717550" lvl="1" indent="-354013"/>
            <a:r>
              <a:rPr lang="en-US" altLang="zh-CN" sz="2400" dirty="0"/>
              <a:t>LoRA</a:t>
            </a:r>
            <a:r>
              <a:rPr lang="zh-CN" altLang="en-US" sz="2400" dirty="0"/>
              <a:t> 算法 </a:t>
            </a:r>
            <a:r>
              <a:rPr lang="en-US" altLang="zh-CN" sz="2400" dirty="0"/>
              <a:t>--</a:t>
            </a:r>
            <a:r>
              <a:rPr lang="zh-CN" altLang="en-US" sz="2400" dirty="0"/>
              <a:t> </a:t>
            </a:r>
            <a:r>
              <a:rPr lang="en-US" altLang="zh-CN" sz="2400" dirty="0"/>
              <a:t>Low-Rank Adaptation</a:t>
            </a:r>
          </a:p>
        </p:txBody>
      </p:sp>
    </p:spTree>
    <p:extLst>
      <p:ext uri="{BB962C8B-B14F-4D97-AF65-F5344CB8AC3E}">
        <p14:creationId xmlns:p14="http://schemas.microsoft.com/office/powerpoint/2010/main" val="114604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迁移学习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迁移学习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FCFBE5-D855-C14E-A6E0-1F2B380EDB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Transfer learning is a technique in machine learning in which knowledge learned from a task is re-used in order to boost performance on a related task. For example, for image classification, knowledge gained while learning to recognize cars could be applied when trying to recognize trucks.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en-US" altLang="zh-CN" dirty="0"/>
              <a:t>WIKI</a:t>
            </a:r>
          </a:p>
          <a:p>
            <a:endParaRPr lang="en-US" altLang="zh-CN" dirty="0"/>
          </a:p>
          <a:p>
            <a:r>
              <a:rPr lang="zh-CN" altLang="en-US" dirty="0"/>
              <a:t>迁移学习 </a:t>
            </a:r>
            <a:r>
              <a:rPr lang="en-US" altLang="zh-CN" dirty="0"/>
              <a:t>Transfer Learning</a:t>
            </a:r>
            <a:r>
              <a:rPr lang="zh-CN" altLang="en-US" dirty="0"/>
              <a:t>，是属于深度学习的一个子研究领域，该研究领域的目标在于利用数据、任务、或模型之间的相似性，将在旧领域学习过的知识，迁移应用于新领域中。</a:t>
            </a:r>
          </a:p>
        </p:txBody>
      </p:sp>
    </p:spTree>
    <p:extLst>
      <p:ext uri="{BB962C8B-B14F-4D97-AF65-F5344CB8AC3E}">
        <p14:creationId xmlns:p14="http://schemas.microsoft.com/office/powerpoint/2010/main" val="58737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FC1B8B-48E7-1C43-BCFF-17D24185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迁移学习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405AF2F-83A9-354D-B241-9B004F4CD7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迁移学习是指将模型的一些学习参数用于其他任务。这听起来类似于微调，但有所不同。</a:t>
            </a:r>
            <a:endParaRPr lang="en-US" altLang="zh-CN" dirty="0"/>
          </a:p>
          <a:p>
            <a:pPr lvl="1"/>
            <a:r>
              <a:rPr lang="zh-CN" altLang="en-US" b="1" dirty="0"/>
              <a:t>微调：</a:t>
            </a:r>
            <a:r>
              <a:rPr lang="zh-CN" altLang="en-US" dirty="0"/>
              <a:t>重新调整模型的所有参数，或者冻结一些权重并调整其余参数。微调时，不能改变模型架构。</a:t>
            </a:r>
            <a:endParaRPr lang="en-US" altLang="zh-CN" dirty="0"/>
          </a:p>
          <a:p>
            <a:pPr lvl="1"/>
            <a:r>
              <a:rPr lang="zh-CN" altLang="en-US" b="1" dirty="0"/>
              <a:t>迁移学习：</a:t>
            </a:r>
            <a:r>
              <a:rPr lang="zh-CN" altLang="en-US" dirty="0"/>
              <a:t>只使用训练模型的一部分，然后将其附加到其他架构的模型上。</a:t>
            </a:r>
          </a:p>
        </p:txBody>
      </p:sp>
    </p:spTree>
    <p:extLst>
      <p:ext uri="{BB962C8B-B14F-4D97-AF65-F5344CB8AC3E}">
        <p14:creationId xmlns:p14="http://schemas.microsoft.com/office/powerpoint/2010/main" val="180948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4BC796-DB9E-3145-96DC-CD78939A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Transfer Learning Works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BD8DB7-A1BB-7043-A41D-59FF44128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因为 </a:t>
            </a:r>
            <a:r>
              <a:rPr lang="en-US" altLang="zh-CN" dirty="0"/>
              <a:t>CV</a:t>
            </a:r>
            <a:r>
              <a:rPr lang="zh-CN" altLang="en-US" dirty="0"/>
              <a:t> 模型卷积神经网络的卷积核对图像高维特征具有很好的提取泛化性，以及它们的学习方式，迁移学习在 </a:t>
            </a:r>
            <a:r>
              <a:rPr lang="en-US" altLang="zh-CN" dirty="0"/>
              <a:t>CV</a:t>
            </a:r>
            <a:r>
              <a:rPr lang="zh-CN" altLang="en-US" dirty="0"/>
              <a:t> 领域已经普遍存在了很长一段时间。</a:t>
            </a:r>
            <a:endParaRPr lang="en-US" altLang="zh-CN" dirty="0"/>
          </a:p>
          <a:p>
            <a:r>
              <a:rPr lang="en-US" altLang="zh-CN" dirty="0"/>
              <a:t>CNN</a:t>
            </a:r>
            <a:r>
              <a:rPr lang="zh-CN" altLang="en-US" dirty="0"/>
              <a:t> 模型，</a:t>
            </a:r>
            <a:r>
              <a:rPr lang="zh-CN" altLang="en-US" b="1" dirty="0"/>
              <a:t>浅层神经网络</a:t>
            </a:r>
            <a:r>
              <a:rPr lang="zh-CN" altLang="en-US" dirty="0"/>
              <a:t>提取一般特征，如边缘和曲线；</a:t>
            </a:r>
            <a:r>
              <a:rPr lang="zh-CN" altLang="en-US" b="1" dirty="0"/>
              <a:t>深层神经网络</a:t>
            </a:r>
            <a:r>
              <a:rPr lang="zh-CN" altLang="en-US" dirty="0"/>
              <a:t>提取更复杂特征，例如整个眼睛和面部。</a:t>
            </a:r>
            <a:r>
              <a:rPr lang="en-US" altLang="zh-CN" dirty="0"/>
              <a:t>CNN</a:t>
            </a:r>
            <a:r>
              <a:rPr lang="zh-CN" altLang="en-US" dirty="0"/>
              <a:t> 网络感受野（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）随着网络层数堆叠而学习更高维特征。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77A502-5716-EE43-A309-52FD3EFA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12" y="3548128"/>
            <a:ext cx="4791892" cy="27812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A1FAD-043B-034A-A097-4A3506E0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14" y="3638209"/>
            <a:ext cx="2601063" cy="26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9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94B76A8-12F7-D34A-AC6A-D918DDFF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Visualize CNN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863DE1-BC44-E74B-AAA3-D3EC1A0D9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81"/>
          <a:stretch/>
        </p:blipFill>
        <p:spPr>
          <a:xfrm>
            <a:off x="623635" y="1207262"/>
            <a:ext cx="5130349" cy="52565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EC6C43-89A4-3642-9D8A-21CA028C3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94"/>
          <a:stretch/>
        </p:blipFill>
        <p:spPr>
          <a:xfrm>
            <a:off x="6415185" y="1492991"/>
            <a:ext cx="5171924" cy="49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2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29182</TotalTime>
  <Words>1882</Words>
  <Application>Microsoft Macintosh PowerPoint</Application>
  <PresentationFormat>自定义</PresentationFormat>
  <Paragraphs>151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关于大模型 – 微调系列</vt:lpstr>
      <vt:lpstr>关于本内容</vt:lpstr>
      <vt:lpstr>PowerPoint 演示文稿</vt:lpstr>
      <vt:lpstr>迁移学习 Transfer Learning</vt:lpstr>
      <vt:lpstr>迁移学习 Transfer Learning</vt:lpstr>
      <vt:lpstr>How Transfer Learning Works</vt:lpstr>
      <vt:lpstr>Visualize CNN</vt:lpstr>
      <vt:lpstr>How Transfer Learning Works</vt:lpstr>
      <vt:lpstr>How Transfer Learning Works</vt:lpstr>
      <vt:lpstr>How Transfer Learning Works</vt:lpstr>
      <vt:lpstr>How Transfer Learning Works</vt:lpstr>
      <vt:lpstr>PowerPoint 演示文稿</vt:lpstr>
      <vt:lpstr>Parameter-Efficient Transfer Learning for NLP</vt:lpstr>
      <vt:lpstr>Adapters Tuning</vt:lpstr>
      <vt:lpstr>Adapters Tuning</vt:lpstr>
      <vt:lpstr>Adapters Tuning 效果</vt:lpstr>
      <vt:lpstr>PowerPoint 演示文稿</vt:lpstr>
      <vt:lpstr>LoRA - Low-Rank Adaptation</vt:lpstr>
      <vt:lpstr>LoRA - Low-Rank Adaptation</vt:lpstr>
      <vt:lpstr>LoRA - Low-Rank Adaptation</vt:lpstr>
      <vt:lpstr>LoRA - Low-Rank Adaptation</vt:lpstr>
      <vt:lpstr>LoRA - Low-Rank Adaptation</vt:lpstr>
      <vt:lpstr>实验效果</vt:lpstr>
      <vt:lpstr>LoRA 推理</vt:lpstr>
      <vt:lpstr>LoRA + Transformer</vt:lpstr>
      <vt:lpstr>LoRA in Stable Diffusion with different Style</vt:lpstr>
      <vt:lpstr>LoRA in Stable Diffusion with different Style</vt:lpstr>
      <vt:lpstr>LoRA - Low-Rank Adaptation</vt:lpstr>
      <vt:lpstr>LoRA in Stable Diffusion with different Style</vt:lpstr>
      <vt:lpstr>PowerPoint 演示文稿</vt:lpstr>
      <vt:lpstr>小结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9462</cp:revision>
  <cp:lastPrinted>2023-09-08T09:14:01Z</cp:lastPrinted>
  <dcterms:created xsi:type="dcterms:W3CDTF">2020-08-28T08:44:19Z</dcterms:created>
  <dcterms:modified xsi:type="dcterms:W3CDTF">2023-12-17T11:52:00Z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